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D4ED8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B91C1C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192000" y="0"/>
            <a:ext cx="4000000" cy="68580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3000000" cy="2000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292000" y="1100000"/>
            <a:ext cx="800000" cy="800000"/>
          </a:xfrm>
          <a:prstGeom prst="hexagon">
            <a:avLst/>
          </a:prstGeom>
          <a:solidFill>
            <a:srgbClr val="CE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9742000" y="2250000"/>
            <a:ext cx="500000" cy="50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7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7000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B91C1C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2100000"/>
            <a:ext cx="8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Serving the Public Interest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32000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3500000"/>
            <a:ext cx="7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5B0BF"/>
                </a:solidFill>
                <a:latin typeface="Inter"/>
              </a:rPr>
              <a:t>Annual Performance Report &amp; Strategic Plan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6580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889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520800"/>
            <a:ext cx="257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870850" y="1821600"/>
            <a:ext cx="200000" cy="2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458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BUDGET EXECUTION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97%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5800" y="3821600"/>
            <a:ext cx="2370100" cy="80000"/>
          </a:xfrm>
          <a:prstGeom prst="rect">
            <a:avLst/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85800" y="3821600"/>
            <a:ext cx="2298997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458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97% of target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5800" y="5171600"/>
            <a:ext cx="23701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4359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35900" y="5520800"/>
            <a:ext cx="257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4620950" y="1821600"/>
            <a:ext cx="200000" cy="2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4959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ON-TIME DELIVERY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59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959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+5%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35900" y="3821600"/>
            <a:ext cx="2370100" cy="80000"/>
          </a:xfrm>
          <a:prstGeom prst="rect">
            <a:avLst/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535900" y="3821600"/>
            <a:ext cx="2227894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4959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94% of target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3535900" y="5171600"/>
            <a:ext cx="23701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1860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86000" y="5520800"/>
            <a:ext cx="257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Diamond 26"/>
          <p:cNvSpPr/>
          <p:nvPr/>
        </p:nvSpPr>
        <p:spPr>
          <a:xfrm>
            <a:off x="7371050" y="1821600"/>
            <a:ext cx="200000" cy="2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 EFFICIENCY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260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1.08x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460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91C1C"/>
                </a:solidFill>
                <a:latin typeface="Inter"/>
              </a:rPr>
              <a:t>↓ -0.12x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286000" y="3821600"/>
            <a:ext cx="2370100" cy="80000"/>
          </a:xfrm>
          <a:prstGeom prst="rect">
            <a:avLst/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286000" y="3821600"/>
            <a:ext cx="1279854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2460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54% of target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286000" y="5171600"/>
            <a:ext cx="23701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9361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36100" y="5520800"/>
            <a:ext cx="257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Diamond 36"/>
          <p:cNvSpPr/>
          <p:nvPr/>
        </p:nvSpPr>
        <p:spPr>
          <a:xfrm>
            <a:off x="10121150" y="1821600"/>
            <a:ext cx="200000" cy="2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961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PUBLIC SATISFACTION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761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78%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961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+4%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9036100" y="3821600"/>
            <a:ext cx="2370100" cy="80000"/>
          </a:xfrm>
          <a:prstGeom prst="rect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036100" y="3821600"/>
            <a:ext cx="1848678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9961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78% of target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036100" y="5171600"/>
            <a:ext cx="2370100" cy="0"/>
          </a:xfrm>
          <a:prstGeom prst="line">
            <a:avLst/>
          </a:prstGeom>
          <a:ln w="63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Stable federal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Deep engineering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Nationwide presence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Bureaucratic procurement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IT system modernization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Workforce retirement wave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DE4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D4ED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Infrastructure bill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Smart city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Public-private partnerships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Political budget uncertainty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Climate change impacts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Cybersecurity threats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65800" y="1471600"/>
            <a:ext cx="5120200" cy="2224600"/>
          </a:xfrm>
          <a:prstGeom prst="rect">
            <a:avLst/>
          </a:prstGeom>
          <a:solidFill>
            <a:srgbClr val="E8ED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65800" y="3636200"/>
            <a:ext cx="5120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285800" y="159160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058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Quick Wins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158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86000" y="1471600"/>
            <a:ext cx="5120200" cy="2224600"/>
          </a:xfrm>
          <a:prstGeom prst="rect">
            <a:avLst/>
          </a:prstGeom>
          <a:solidFill>
            <a:srgbClr val="E6F4F0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386000" y="3636200"/>
            <a:ext cx="5120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6506000" y="159160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7260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60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165800" y="3796200"/>
            <a:ext cx="5120200" cy="2224600"/>
          </a:xfrm>
          <a:prstGeom prst="rect">
            <a:avLst/>
          </a:prstGeom>
          <a:solidFill>
            <a:srgbClr val="F8E8E8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165800" y="5960800"/>
            <a:ext cx="5120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1285800" y="391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5058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Fill-Ins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158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86000" y="3796200"/>
            <a:ext cx="5120200" cy="2224600"/>
          </a:xfrm>
          <a:prstGeom prst="rect">
            <a:avLst/>
          </a:prstGeom>
          <a:solidFill>
            <a:srgbClr val="F1EBFD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386000" y="5960800"/>
            <a:ext cx="5120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6506000" y="391620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7260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Thankless Tasks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60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5" name="Connector 24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800" y="3566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165800" y="6070800"/>
            <a:ext cx="103404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165800" y="610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Hexagon 4"/>
          <p:cNvSpPr/>
          <p:nvPr/>
        </p:nvSpPr>
        <p:spPr>
          <a:xfrm>
            <a:off x="4896000" y="2223200"/>
            <a:ext cx="2400000" cy="2400000"/>
          </a:xfrm>
          <a:prstGeom prst="hexagon">
            <a:avLst/>
          </a:prstGeom>
          <a:solidFill>
            <a:srgbClr val="D5767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5256000" y="2583200"/>
            <a:ext cx="1680000" cy="168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6000" y="2932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Innovation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6000" y="3182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Hexagon 8"/>
          <p:cNvSpPr/>
          <p:nvPr/>
        </p:nvSpPr>
        <p:spPr>
          <a:xfrm>
            <a:off x="4335000" y="2949200"/>
            <a:ext cx="2400000" cy="2400000"/>
          </a:xfrm>
          <a:prstGeom prst="hexagon">
            <a:avLst/>
          </a:prstGeom>
          <a:solidFill>
            <a:srgbClr val="7794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Hexagon 9"/>
          <p:cNvSpPr/>
          <p:nvPr/>
        </p:nvSpPr>
        <p:spPr>
          <a:xfrm>
            <a:off x="4695000" y="3309200"/>
            <a:ext cx="1680000" cy="1680000"/>
          </a:xfrm>
          <a:prstGeom prst="hexagon">
            <a:avLst/>
          </a:prstGeom>
          <a:solidFill>
            <a:srgbClr val="4A71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862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Experience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862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Hexagon 12"/>
          <p:cNvSpPr/>
          <p:nvPr/>
        </p:nvSpPr>
        <p:spPr>
          <a:xfrm>
            <a:off x="5457000" y="2949200"/>
            <a:ext cx="2400000" cy="2400000"/>
          </a:xfrm>
          <a:prstGeom prst="hexagon">
            <a:avLst/>
          </a:prstGeom>
          <a:solidFill>
            <a:srgbClr val="69C0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5817000" y="3309200"/>
            <a:ext cx="1680000" cy="1680000"/>
          </a:xfrm>
          <a:prstGeom prst="hexagon">
            <a:avLst/>
          </a:prstGeom>
          <a:solidFill>
            <a:srgbClr val="37AB8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058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058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Diamond 16"/>
          <p:cNvSpPr/>
          <p:nvPr/>
        </p:nvSpPr>
        <p:spPr>
          <a:xfrm>
            <a:off x="5976000" y="3666200"/>
            <a:ext cx="240000" cy="24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096000" y="39662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E3A5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1784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Hexagon 5"/>
          <p:cNvSpPr/>
          <p:nvPr/>
        </p:nvSpPr>
        <p:spPr>
          <a:xfrm>
            <a:off x="1417840" y="2121600"/>
            <a:ext cx="700000" cy="7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1784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Discovery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0" name="Diamond 9"/>
          <p:cNvSpPr/>
          <p:nvPr/>
        </p:nvSpPr>
        <p:spPr>
          <a:xfrm>
            <a:off x="1717840" y="3921600"/>
            <a:ext cx="100000" cy="1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428192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Hexagon 11"/>
          <p:cNvSpPr/>
          <p:nvPr/>
        </p:nvSpPr>
        <p:spPr>
          <a:xfrm>
            <a:off x="3581920" y="2121600"/>
            <a:ext cx="700000" cy="7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58192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16" name="Diamond 15"/>
          <p:cNvSpPr/>
          <p:nvPr/>
        </p:nvSpPr>
        <p:spPr>
          <a:xfrm>
            <a:off x="3881920" y="3921600"/>
            <a:ext cx="100000" cy="1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7" name="Connector 16"/>
          <p:cNvCxnSpPr/>
          <p:nvPr/>
        </p:nvCxnSpPr>
        <p:spPr>
          <a:xfrm>
            <a:off x="644600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Hexagon 17"/>
          <p:cNvSpPr/>
          <p:nvPr/>
        </p:nvSpPr>
        <p:spPr>
          <a:xfrm>
            <a:off x="5746000" y="2121600"/>
            <a:ext cx="700000" cy="7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74600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Develop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2" name="Diamond 21"/>
          <p:cNvSpPr/>
          <p:nvPr/>
        </p:nvSpPr>
        <p:spPr>
          <a:xfrm>
            <a:off x="6046000" y="3921600"/>
            <a:ext cx="100000" cy="1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861008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Hexagon 23"/>
          <p:cNvSpPr/>
          <p:nvPr/>
        </p:nvSpPr>
        <p:spPr>
          <a:xfrm>
            <a:off x="7910080" y="2121600"/>
            <a:ext cx="700000" cy="7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1008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Deploy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28" name="Diamond 27"/>
          <p:cNvSpPr/>
          <p:nvPr/>
        </p:nvSpPr>
        <p:spPr>
          <a:xfrm>
            <a:off x="8210080" y="3921600"/>
            <a:ext cx="100000" cy="1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Hexagon 28"/>
          <p:cNvSpPr/>
          <p:nvPr/>
        </p:nvSpPr>
        <p:spPr>
          <a:xfrm>
            <a:off x="10074160" y="2121600"/>
            <a:ext cx="700000" cy="7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007416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36212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33" name="Diamond 32"/>
          <p:cNvSpPr/>
          <p:nvPr/>
        </p:nvSpPr>
        <p:spPr>
          <a:xfrm>
            <a:off x="10374160" y="3921600"/>
            <a:ext cx="100000" cy="1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767840" y="2771600"/>
            <a:ext cx="865632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567840" y="2571600"/>
            <a:ext cx="400000" cy="4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56784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Foundation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1" name="Diamond 10"/>
          <p:cNvSpPr/>
          <p:nvPr/>
        </p:nvSpPr>
        <p:spPr>
          <a:xfrm>
            <a:off x="1727840" y="4081600"/>
            <a:ext cx="80000" cy="8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731920" y="2571600"/>
            <a:ext cx="400000" cy="4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73192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7" name="Diamond 16"/>
          <p:cNvSpPr/>
          <p:nvPr/>
        </p:nvSpPr>
        <p:spPr>
          <a:xfrm>
            <a:off x="3891920" y="4081600"/>
            <a:ext cx="80000" cy="8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896000" y="2571600"/>
            <a:ext cx="400000" cy="4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89600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Q3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3" name="Diamond 22"/>
          <p:cNvSpPr/>
          <p:nvPr/>
        </p:nvSpPr>
        <p:spPr>
          <a:xfrm>
            <a:off x="6056000" y="4081600"/>
            <a:ext cx="80000" cy="8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8060080" y="2571600"/>
            <a:ext cx="400000" cy="4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06008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9" name="Diamond 28"/>
          <p:cNvSpPr/>
          <p:nvPr/>
        </p:nvSpPr>
        <p:spPr>
          <a:xfrm>
            <a:off x="8220080" y="4081600"/>
            <a:ext cx="80000" cy="8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10224160" y="2571600"/>
            <a:ext cx="400000" cy="4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2416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Expand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6212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35" name="Diamond 34"/>
          <p:cNvSpPr/>
          <p:nvPr/>
        </p:nvSpPr>
        <p:spPr>
          <a:xfrm>
            <a:off x="10384160" y="4081600"/>
            <a:ext cx="80000" cy="8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85800" y="1571600"/>
            <a:ext cx="10020400" cy="600000"/>
          </a:xfrm>
          <a:prstGeom prst="rect">
            <a:avLst/>
          </a:prstGeom>
          <a:solidFill>
            <a:srgbClr val="DDE4F9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2131600"/>
            <a:ext cx="10020400" cy="4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85800" y="1611600"/>
            <a:ext cx="48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89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1D4ED8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61600"/>
            <a:ext cx="48902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837330" y="2201600"/>
            <a:ext cx="8517340" cy="600000"/>
          </a:xfrm>
          <a:prstGeom prst="rect">
            <a:avLst/>
          </a:prstGeom>
          <a:solidFill>
            <a:srgbClr val="D9EFE8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837330" y="2761600"/>
            <a:ext cx="8517340" cy="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37330" y="2241600"/>
            <a:ext cx="410867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Interest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2221600"/>
            <a:ext cx="41386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6000" y="2491600"/>
            <a:ext cx="413867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8860" y="2831600"/>
            <a:ext cx="7014280" cy="600000"/>
          </a:xfrm>
          <a:prstGeom prst="rect">
            <a:avLst/>
          </a:prstGeom>
          <a:solidFill>
            <a:srgbClr val="F4DCD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2588860" y="3391600"/>
            <a:ext cx="7014280" cy="4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688860" y="2871600"/>
            <a:ext cx="335714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Consideration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00" y="2851600"/>
            <a:ext cx="33871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B91C1C"/>
                </a:solidFill>
                <a:latin typeface="Inter"/>
              </a:rPr>
              <a:t>2,800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96000" y="3121600"/>
            <a:ext cx="33871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340390" y="3461600"/>
            <a:ext cx="5511220" cy="600000"/>
          </a:xfrm>
          <a:prstGeom prst="rect">
            <a:avLst/>
          </a:prstGeom>
          <a:solidFill>
            <a:srgbClr val="EBE1FC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3340390" y="4021600"/>
            <a:ext cx="5511220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40390" y="3501600"/>
            <a:ext cx="260561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Intent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481600"/>
            <a:ext cx="263561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751600"/>
            <a:ext cx="263561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091920" y="4091600"/>
            <a:ext cx="4008160" cy="600000"/>
          </a:xfrm>
          <a:prstGeom prst="rect">
            <a:avLst/>
          </a:prstGeom>
          <a:solidFill>
            <a:srgbClr val="F9EAD9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091920" y="4651600"/>
            <a:ext cx="4008160" cy="4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1920" y="4131600"/>
            <a:ext cx="185408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Purchase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096000" y="4111600"/>
            <a:ext cx="188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096000" y="4381600"/>
            <a:ext cx="188408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013960" y="1371600"/>
            <a:ext cx="2164080" cy="905840"/>
          </a:xfrm>
          <a:prstGeom prst="rect">
            <a:avLst/>
          </a:prstGeom>
          <a:solidFill>
            <a:srgbClr val="ECF0FB"/>
          </a:solidFill>
          <a:ln w="2540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5133960" y="174452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3960" y="1391600"/>
            <a:ext cx="166408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3960" y="1829520"/>
            <a:ext cx="166408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931920" y="2327440"/>
            <a:ext cx="4328160" cy="905840"/>
          </a:xfrm>
          <a:prstGeom prst="rect">
            <a:avLst/>
          </a:prstGeom>
          <a:solidFill>
            <a:srgbClr val="EBF6F3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4051920" y="270036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11920" y="2347440"/>
            <a:ext cx="382816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1920" y="2785360"/>
            <a:ext cx="382816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849880" y="3283280"/>
            <a:ext cx="6492240" cy="905840"/>
          </a:xfrm>
          <a:prstGeom prst="rect">
            <a:avLst/>
          </a:prstGeom>
          <a:solidFill>
            <a:srgbClr val="F9ECEC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Diamond 13"/>
          <p:cNvSpPr/>
          <p:nvPr/>
        </p:nvSpPr>
        <p:spPr>
          <a:xfrm>
            <a:off x="2969880" y="365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229880" y="3303280"/>
            <a:ext cx="599224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29880" y="3741200"/>
            <a:ext cx="599224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7840" y="4239120"/>
            <a:ext cx="8656320" cy="905840"/>
          </a:xfrm>
          <a:prstGeom prst="rect">
            <a:avLst/>
          </a:prstGeom>
          <a:solidFill>
            <a:srgbClr val="F4EFFD"/>
          </a:solidFill>
          <a:ln w="254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1887840" y="461204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2147840" y="4259120"/>
            <a:ext cx="815632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47840" y="4697040"/>
            <a:ext cx="815632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FBF4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805800" y="5567880"/>
            <a:ext cx="160000" cy="1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065800" y="5214960"/>
            <a:ext cx="103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65800" y="5652880"/>
            <a:ext cx="1032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Hexagon 10"/>
          <p:cNvSpPr/>
          <p:nvPr/>
        </p:nvSpPr>
        <p:spPr>
          <a:xfrm>
            <a:off x="5646000" y="3386200"/>
            <a:ext cx="900000" cy="9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Hexagon 12"/>
          <p:cNvSpPr/>
          <p:nvPr/>
        </p:nvSpPr>
        <p:spPr>
          <a:xfrm>
            <a:off x="5796000" y="1836200"/>
            <a:ext cx="600000" cy="6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796000" y="18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Hexagon 15"/>
          <p:cNvSpPr/>
          <p:nvPr/>
        </p:nvSpPr>
        <p:spPr>
          <a:xfrm>
            <a:off x="7268243" y="2686200"/>
            <a:ext cx="600000" cy="6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68243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Hexagon 18"/>
          <p:cNvSpPr/>
          <p:nvPr/>
        </p:nvSpPr>
        <p:spPr>
          <a:xfrm>
            <a:off x="7268243" y="4386199"/>
            <a:ext cx="600000" cy="6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68243" y="4386199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2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Hexagon 21"/>
          <p:cNvSpPr/>
          <p:nvPr/>
        </p:nvSpPr>
        <p:spPr>
          <a:xfrm>
            <a:off x="5796000" y="5236200"/>
            <a:ext cx="600000" cy="6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96000" y="52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Hexagon 24"/>
          <p:cNvSpPr/>
          <p:nvPr/>
        </p:nvSpPr>
        <p:spPr>
          <a:xfrm>
            <a:off x="4323757" y="4386200"/>
            <a:ext cx="600000" cy="6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23757" y="43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Hexagon 27"/>
          <p:cNvSpPr/>
          <p:nvPr/>
        </p:nvSpPr>
        <p:spPr>
          <a:xfrm>
            <a:off x="4323757" y="2686200"/>
            <a:ext cx="600000" cy="600000"/>
          </a:xfrm>
          <a:prstGeom prst="hexagon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23757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920800"/>
            <a:ext cx="51602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920800"/>
            <a:ext cx="516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78350" y="2311600"/>
            <a:ext cx="1520000" cy="1520000"/>
          </a:xfrm>
          <a:prstGeom prst="rect">
            <a:avLst/>
          </a:prstGeom>
          <a:noFill/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C6D2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833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23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275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5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5833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58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58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D4ED8"/>
                </a:solidFill>
                <a:latin typeface="Inter"/>
              </a:rPr>
              <a:t>$8.2M / $10M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3450" y="2311600"/>
            <a:ext cx="1520000" cy="1520000"/>
          </a:xfrm>
          <a:prstGeom prst="rect">
            <a:avLst/>
          </a:prstGeom>
          <a:noFill/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2884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394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46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94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546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2884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4309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309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059669"/>
                </a:solidFill>
                <a:latin typeface="Inter"/>
              </a:rPr>
              <a:t>94%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688550" y="2311600"/>
            <a:ext cx="1520000" cy="1520000"/>
          </a:xfrm>
          <a:prstGeom prst="rect">
            <a:avLst/>
          </a:prstGeom>
          <a:noFill/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9935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64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16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664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16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9935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84%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1360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360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91C1C"/>
                </a:solidFill>
                <a:latin typeface="Inter"/>
              </a:rPr>
              <a:t>42 / 50 pts</a:t>
            </a:r>
          </a:p>
        </p:txBody>
      </p:sp>
      <p:sp>
        <p:nvSpPr>
          <p:cNvPr id="38" name="Rectangle 37"/>
          <p:cNvSpPr/>
          <p:nvPr/>
        </p:nvSpPr>
        <p:spPr>
          <a:xfrm>
            <a:off x="9393650" y="2311600"/>
            <a:ext cx="1520000" cy="1520000"/>
          </a:xfrm>
          <a:prstGeom prst="rect">
            <a:avLst/>
          </a:prstGeom>
          <a:noFill/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96986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35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087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935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1087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96986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99%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8411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8411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99.95%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871600"/>
            <a:ext cx="901700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407500" y="2691600"/>
            <a:ext cx="360000" cy="3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07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Project Kickoff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1" name="Diamond 10"/>
          <p:cNvSpPr/>
          <p:nvPr/>
        </p:nvSpPr>
        <p:spPr>
          <a:xfrm>
            <a:off x="1552500" y="4066600"/>
            <a:ext cx="70000" cy="7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210900" y="2691600"/>
            <a:ext cx="360000" cy="3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2109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092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092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Alpha Release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92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17" name="Diamond 16"/>
          <p:cNvSpPr/>
          <p:nvPr/>
        </p:nvSpPr>
        <p:spPr>
          <a:xfrm>
            <a:off x="3355900" y="4066600"/>
            <a:ext cx="70000" cy="7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014300" y="2691600"/>
            <a:ext cx="360000" cy="3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0143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126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May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126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Beta Testing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3126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23" name="Diamond 22"/>
          <p:cNvSpPr/>
          <p:nvPr/>
        </p:nvSpPr>
        <p:spPr>
          <a:xfrm>
            <a:off x="5159300" y="4066600"/>
            <a:ext cx="70000" cy="7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6817700" y="2691600"/>
            <a:ext cx="360000" cy="3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177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160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160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Launch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160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9" name="Diamond 28"/>
          <p:cNvSpPr/>
          <p:nvPr/>
        </p:nvSpPr>
        <p:spPr>
          <a:xfrm>
            <a:off x="6962700" y="4066600"/>
            <a:ext cx="70000" cy="7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8621100" y="2691600"/>
            <a:ext cx="360000" cy="3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6211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194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9194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9194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35" name="Diamond 34"/>
          <p:cNvSpPr/>
          <p:nvPr/>
        </p:nvSpPr>
        <p:spPr>
          <a:xfrm>
            <a:off x="8766100" y="4066600"/>
            <a:ext cx="70000" cy="7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Diamond 35"/>
          <p:cNvSpPr/>
          <p:nvPr/>
        </p:nvSpPr>
        <p:spPr>
          <a:xfrm>
            <a:off x="10424500" y="2691600"/>
            <a:ext cx="360000" cy="36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424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722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22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Review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722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41" name="Diamond 40"/>
          <p:cNvSpPr/>
          <p:nvPr/>
        </p:nvSpPr>
        <p:spPr>
          <a:xfrm>
            <a:off x="10569500" y="4066600"/>
            <a:ext cx="70000" cy="7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60500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86800" cy="42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8" name="Connector 7"/>
          <p:cNvCxnSpPr/>
          <p:nvPr/>
        </p:nvCxnSpPr>
        <p:spPr>
          <a:xfrm>
            <a:off x="3872600" y="1571600"/>
            <a:ext cx="300000" cy="420000"/>
          </a:xfrm>
          <a:prstGeom prst="line">
            <a:avLst/>
          </a:prstGeom>
          <a:ln w="25400">
            <a:solidFill>
              <a:srgbClr val="1842B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658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5800" y="211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735800" y="238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Define requirements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5800" y="253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35800" y="280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Design wireframes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5800" y="295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35800" y="322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Set up CI/CD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65800" y="6020800"/>
            <a:ext cx="33268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3526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352600" y="60500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2600" y="1571600"/>
            <a:ext cx="3486800" cy="42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7539400" y="1571600"/>
            <a:ext cx="300000" cy="420000"/>
          </a:xfrm>
          <a:prstGeom prst="line">
            <a:avLst/>
          </a:prstGeom>
          <a:ln w="25400">
            <a:solidFill>
              <a:srgbClr val="047F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326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402600" y="211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4402600" y="238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526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API development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402600" y="253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4402600" y="280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4526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Frontend build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4432600" y="6020800"/>
            <a:ext cx="33268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80194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8019400" y="60500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019400" y="1571600"/>
            <a:ext cx="3486800" cy="42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5" name="Connector 34"/>
          <p:cNvCxnSpPr/>
          <p:nvPr/>
        </p:nvCxnSpPr>
        <p:spPr>
          <a:xfrm>
            <a:off x="11206200" y="1571600"/>
            <a:ext cx="300000" cy="420000"/>
          </a:xfrm>
          <a:prstGeom prst="line">
            <a:avLst/>
          </a:prstGeom>
          <a:ln w="25400">
            <a:solidFill>
              <a:srgbClr val="9D17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0994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69400" y="211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69400" y="238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194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Project charter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069400" y="253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69400" y="280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194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Team onboarding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069400" y="295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069400" y="322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1194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Architecture review</a:t>
            </a:r>
          </a:p>
        </p:txBody>
      </p:sp>
      <p:cxnSp>
        <p:nvCxnSpPr>
          <p:cNvPr id="46" name="Connector 45"/>
          <p:cNvCxnSpPr/>
          <p:nvPr/>
        </p:nvCxnSpPr>
        <p:spPr>
          <a:xfrm>
            <a:off x="8099400" y="6020800"/>
            <a:ext cx="33268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71600"/>
            <a:ext cx="1933333" cy="1333333"/>
          </a:xfrm>
          <a:prstGeom prst="rect">
            <a:avLst/>
          </a:prstGeom>
          <a:solidFill>
            <a:srgbClr val="9FE3C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169133" y="1671600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102466" y="1671600"/>
            <a:ext cx="1933333" cy="1333333"/>
          </a:xfrm>
          <a:prstGeom prst="rect">
            <a:avLst/>
          </a:prstGeom>
          <a:solidFill>
            <a:srgbClr val="F8B4B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04933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169133" y="3004933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102466" y="3004933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338266"/>
            <a:ext cx="1933333" cy="1333333"/>
          </a:xfrm>
          <a:prstGeom prst="rect">
            <a:avLst/>
          </a:prstGeom>
          <a:solidFill>
            <a:srgbClr val="ECFDF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169133" y="4338266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102466" y="4338266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5671600"/>
            <a:ext cx="58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ctagon 14"/>
          <p:cNvSpPr/>
          <p:nvPr/>
        </p:nvSpPr>
        <p:spPr>
          <a:xfrm>
            <a:off x="5909132" y="2148266"/>
            <a:ext cx="320000" cy="32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DAT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22466" y="2498266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Data Breach</a:t>
            </a:r>
          </a:p>
        </p:txBody>
      </p:sp>
      <p:sp>
        <p:nvSpPr>
          <p:cNvPr id="17" name="Octagon 16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SUP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Supply Chain</a:t>
            </a:r>
          </a:p>
        </p:txBody>
      </p:sp>
      <p:sp>
        <p:nvSpPr>
          <p:cNvPr id="19" name="Octagon 18"/>
          <p:cNvSpPr/>
          <p:nvPr/>
        </p:nvSpPr>
        <p:spPr>
          <a:xfrm>
            <a:off x="3975799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COM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89133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Compliance</a:t>
            </a:r>
          </a:p>
        </p:txBody>
      </p:sp>
      <p:sp>
        <p:nvSpPr>
          <p:cNvPr id="21" name="Octagon 20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Talent</a:t>
            </a:r>
          </a:p>
        </p:txBody>
      </p:sp>
      <p:sp>
        <p:nvSpPr>
          <p:cNvPr id="23" name="Octagon 22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MAR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Market Shift</a:t>
            </a:r>
          </a:p>
        </p:txBody>
      </p:sp>
      <p:sp>
        <p:nvSpPr>
          <p:cNvPr id="25" name="Octagon 24"/>
          <p:cNvSpPr/>
          <p:nvPr/>
        </p:nvSpPr>
        <p:spPr>
          <a:xfrm>
            <a:off x="2042466" y="4814932"/>
            <a:ext cx="320000" cy="32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TEC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55800" y="5164932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Technology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35800" y="575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Likelihood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35800" y="5731600"/>
            <a:ext cx="5400000" cy="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Impact</a:t>
            </a:r>
          </a:p>
        </p:txBody>
      </p:sp>
      <p:cxnSp>
        <p:nvCxnSpPr>
          <p:cNvPr id="30" name="Connector 29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235800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69133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102466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35800" y="157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E3A5F"/>
                </a:solidFill>
                <a:latin typeface="Inter"/>
              </a:rPr>
              <a:t>Severity</a:t>
            </a:r>
          </a:p>
        </p:txBody>
      </p:sp>
      <p:sp>
        <p:nvSpPr>
          <p:cNvPr id="38" name="Octagon 37"/>
          <p:cNvSpPr/>
          <p:nvPr/>
        </p:nvSpPr>
        <p:spPr>
          <a:xfrm>
            <a:off x="7455800" y="1891600"/>
            <a:ext cx="160000" cy="16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715800" y="187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Low</a:t>
            </a:r>
          </a:p>
        </p:txBody>
      </p:sp>
      <p:sp>
        <p:nvSpPr>
          <p:cNvPr id="40" name="Octagon 39"/>
          <p:cNvSpPr/>
          <p:nvPr/>
        </p:nvSpPr>
        <p:spPr>
          <a:xfrm>
            <a:off x="7455800" y="2311600"/>
            <a:ext cx="160000" cy="16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715800" y="229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Medium</a:t>
            </a:r>
          </a:p>
        </p:txBody>
      </p:sp>
      <p:sp>
        <p:nvSpPr>
          <p:cNvPr id="42" name="Octagon 41"/>
          <p:cNvSpPr/>
          <p:nvPr/>
        </p:nvSpPr>
        <p:spPr>
          <a:xfrm>
            <a:off x="7455800" y="2731600"/>
            <a:ext cx="160000" cy="16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715800" y="271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High</a:t>
            </a:r>
          </a:p>
        </p:txBody>
      </p:sp>
      <p:sp>
        <p:nvSpPr>
          <p:cNvPr id="44" name="Octagon 43"/>
          <p:cNvSpPr/>
          <p:nvPr/>
        </p:nvSpPr>
        <p:spPr>
          <a:xfrm>
            <a:off x="7455800" y="3151600"/>
            <a:ext cx="160000" cy="16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715800" y="313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Critical</a:t>
            </a:r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340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Transportation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Roads, bridges, rail, and ports that keep the nation's economy moving.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56208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Water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Clean water delivery and flood protection for communities nationwide.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5620800"/>
            <a:ext cx="340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Digital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Broadband expansion and smart infrastructure connecting rural and urban America.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828800" y="1629000"/>
            <a:ext cx="8534400" cy="3600000"/>
          </a:xfrm>
          <a:prstGeom prst="rect">
            <a:avLst/>
          </a:prstGeom>
          <a:noFill/>
          <a:ln w="317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908800" y="1709000"/>
            <a:ext cx="8374400" cy="3440000"/>
          </a:xfrm>
          <a:prstGeom prst="rect">
            <a:avLst/>
          </a:prstGeom>
          <a:noFill/>
          <a:ln w="9525">
            <a:solidFill>
              <a:srgbClr val="DC8D8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Diamond 4"/>
          <p:cNvSpPr/>
          <p:nvPr/>
        </p:nvSpPr>
        <p:spPr>
          <a:xfrm>
            <a:off x="17488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102832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7488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02832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28800" y="2129000"/>
            <a:ext cx="7934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1E3A5F"/>
                </a:solidFill>
                <a:latin typeface="Inter"/>
              </a:rPr>
              <a:t>Public infrastructure is the foundation of national prosperity. Every bridge, every mile of broadband, every water treatment plant is an investment in our shared future.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096000" y="4129000"/>
            <a:ext cx="2000000" cy="0"/>
          </a:xfrm>
          <a:prstGeom prst="line">
            <a:avLst/>
          </a:prstGeom>
          <a:ln w="254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28800" y="4379000"/>
            <a:ext cx="7934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E3A5F"/>
                </a:solidFill>
                <a:latin typeface="Inter"/>
              </a:rPr>
              <a:t>Agency Director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28800" y="47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Congressional Testimony, 2025</a:t>
            </a:r>
          </a:p>
        </p:txBody>
      </p:sp>
      <p:sp>
        <p:nvSpPr>
          <p:cNvPr id="13" name="Hexagon 12"/>
          <p:cNvSpPr/>
          <p:nvPr/>
        </p:nvSpPr>
        <p:spPr>
          <a:xfrm>
            <a:off x="685800" y="8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10956200" y="5422200"/>
            <a:ext cx="500000" cy="5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2270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2270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2270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00" y="1671600"/>
            <a:ext cx="320000" cy="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58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5800" y="3487600"/>
            <a:ext cx="3286800" cy="0"/>
          </a:xfrm>
          <a:prstGeom prst="line">
            <a:avLst/>
          </a:prstGeom>
          <a:ln w="9525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526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2600" y="35568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000" y="1671600"/>
            <a:ext cx="320000" cy="32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126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SECURITY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326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452600" y="3487600"/>
            <a:ext cx="3286800" cy="0"/>
          </a:xfrm>
          <a:prstGeom prst="line">
            <a:avLst/>
          </a:prstGeom>
          <a:ln w="9525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194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019400" y="35568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800" y="1671600"/>
            <a:ext cx="320000" cy="32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0794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GLOBAL REACH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994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119400" y="3487600"/>
            <a:ext cx="3286800" cy="0"/>
          </a:xfrm>
          <a:prstGeom prst="line">
            <a:avLst/>
          </a:prstGeom>
          <a:ln w="9525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858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85800" y="5892800"/>
            <a:ext cx="34868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9200" y="4007600"/>
            <a:ext cx="320000" cy="32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458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PERFORMANCE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58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5800" y="5823600"/>
            <a:ext cx="3286800" cy="0"/>
          </a:xfrm>
          <a:prstGeom prst="line">
            <a:avLst/>
          </a:prstGeom>
          <a:ln w="9525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3526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4352600" y="5892800"/>
            <a:ext cx="348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000" y="4007600"/>
            <a:ext cx="320000" cy="320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4126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TEAM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326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4452600" y="5823600"/>
            <a:ext cx="3286800" cy="0"/>
          </a:xfrm>
          <a:prstGeom prst="line">
            <a:avLst/>
          </a:prstGeom>
          <a:ln w="9525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0194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19400" y="5892800"/>
            <a:ext cx="348680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2800" y="4007600"/>
            <a:ext cx="320000" cy="320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0794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AWARDS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994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8119400" y="5823600"/>
            <a:ext cx="3286800" cy="0"/>
          </a:xfrm>
          <a:prstGeom prst="line">
            <a:avLst/>
          </a:prstGeom>
          <a:ln w="9525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2170800"/>
            <a:ext cx="85000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D4ED8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32208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4270800"/>
            <a:ext cx="85000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53208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692000" y="0"/>
            <a:ext cx="3500000" cy="6858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2500000" cy="2000000"/>
          </a:xfrm>
          <a:prstGeom prst="triangle">
            <a:avLst/>
          </a:prstGeom>
          <a:solidFill>
            <a:srgbClr val="1C36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642000" y="850000"/>
            <a:ext cx="700000" cy="700000"/>
          </a:xfrm>
          <a:prstGeom prst="hexagon">
            <a:avLst/>
          </a:prstGeom>
          <a:solidFill>
            <a:srgbClr val="CA54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10092000" y="1800000"/>
            <a:ext cx="400000" cy="400000"/>
          </a:xfrm>
          <a:prstGeom prst="hexagon">
            <a:avLst/>
          </a:prstGeom>
          <a:solidFill>
            <a:srgbClr val="C33E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3916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371600"/>
            <a:ext cx="73152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Building America's
Future Together</a:t>
            </a:r>
          </a:p>
        </p:txBody>
      </p:sp>
      <p:sp>
        <p:nvSpPr>
          <p:cNvPr id="9" name="Rectangle 8"/>
          <p:cNvSpPr/>
          <p:nvPr/>
        </p:nvSpPr>
        <p:spPr>
          <a:xfrm>
            <a:off x="1035800" y="29716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35800" y="31716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9A6B7"/>
                </a:solidFill>
                <a:latin typeface="Inter"/>
              </a:rPr>
              <a:t>Learn about partnership opportunities, grant programs, and public comment periods.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5800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85800" y="4621600"/>
            <a:ext cx="3440133" cy="5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35800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5800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75933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375933" y="4621600"/>
            <a:ext cx="3440133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25933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PHONE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5933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66066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66066" y="4621600"/>
            <a:ext cx="3440133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216066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WEB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216066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526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The National Infrastructure Agency is responsible for planning, building, and maintaining critical public infrastructure that serves 120 million citizens.
We are committed to transparency, efficiency, and equitable service delivery.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3420800"/>
            <a:ext cx="253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1962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Established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3420800"/>
            <a:ext cx="253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5620800"/>
            <a:ext cx="253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5620800"/>
            <a:ext cx="253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Projects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9192000" y="0"/>
            <a:ext cx="3000000" cy="6858000"/>
          </a:xfrm>
          <a:prstGeom prst="triangle">
            <a:avLst/>
          </a:prstGeom>
          <a:solidFill>
            <a:srgbClr val="BE2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Hexagon 3"/>
          <p:cNvSpPr/>
          <p:nvPr/>
        </p:nvSpPr>
        <p:spPr>
          <a:xfrm>
            <a:off x="785800" y="10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856200" y="5222200"/>
            <a:ext cx="500000" cy="500000"/>
          </a:xfrm>
          <a:prstGeom prst="hexagon">
            <a:avLst/>
          </a:prstGeom>
          <a:solidFill>
            <a:srgbClr val="F6E3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705800" y="8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35800" y="7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1E3A5F"/>
                </a:solidFill>
                <a:latin typeface="Inter"/>
              </a:rPr>
              <a:t>Thank You</a:t>
            </a:r>
          </a:p>
        </p:txBody>
      </p:sp>
      <p:sp>
        <p:nvSpPr>
          <p:cNvPr id="8" name="Rectangle 7"/>
          <p:cNvSpPr/>
          <p:nvPr/>
        </p:nvSpPr>
        <p:spPr>
          <a:xfrm>
            <a:off x="1035800" y="1600000"/>
            <a:ext cx="20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035800" y="1800000"/>
            <a:ext cx="101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We look forward to our continued collaboration.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85800" y="3645000"/>
            <a:ext cx="2555100" cy="55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409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3645000"/>
            <a:ext cx="2555100" cy="5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4409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☎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409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PHONE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409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+1 (555) 123-4567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1960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196000" y="3645000"/>
            <a:ext cx="2555100" cy="55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960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960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WEBSITE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960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www.company.com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511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951100" y="3645000"/>
            <a:ext cx="2555100" cy="5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511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⚑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511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LOCATION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511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New York, NY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Public Trust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confidence through transparent operations and accountable leadership.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Equity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infrastructure investments serve all communities fairly.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Safety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maintain the highest safety standards to protect workers and the public.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Efficiency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maximize the impact of every taxpayer dollar invested.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3556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Federal 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3556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Active Projects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5892800"/>
            <a:ext cx="3473466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120M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Citizens Served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58928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Project On-Time Rate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5892800"/>
            <a:ext cx="3473466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Audit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Budget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On-Time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2,400+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Projects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